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0D67F8-3C7F-469F-B666-F50B45F91BDC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03C970-01C9-4DCC-A959-4B4C78DB9B0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95936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b="1" dirty="0" smtClean="0"/>
              <a:t>فستق الحقل ( الفول السوداني )  </a:t>
            </a:r>
            <a:r>
              <a:rPr lang="en-US" b="1" dirty="0" smtClean="0"/>
              <a:t>Groundnut</a:t>
            </a:r>
          </a:p>
          <a:p>
            <a:r>
              <a:rPr lang="ar-IQ" b="1" dirty="0" smtClean="0"/>
              <a:t>الاسم العلمي: </a:t>
            </a:r>
            <a:r>
              <a:rPr lang="en-US" b="1" dirty="0" err="1" smtClean="0"/>
              <a:t>Arachis</a:t>
            </a:r>
            <a:r>
              <a:rPr lang="en-US" b="1" dirty="0" smtClean="0"/>
              <a:t> </a:t>
            </a:r>
            <a:r>
              <a:rPr lang="en-US" b="1" dirty="0" err="1" smtClean="0"/>
              <a:t>hypogaea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340768"/>
            <a:ext cx="62646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05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88640"/>
            <a:ext cx="8532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يعتبر الفول السوداني أو فستق العبيد من أهم المحاصيل البقولية  الزيتية و هو من المحاصيل الصيفية. موطنه الأصلي أمريكا الجنوبية</a:t>
            </a:r>
          </a:p>
          <a:p>
            <a:r>
              <a:rPr lang="ar-IQ" b="1" dirty="0" smtClean="0"/>
              <a:t>وهو من المحاصيل الصيفية الرئيسية .</a:t>
            </a:r>
          </a:p>
          <a:p>
            <a:r>
              <a:rPr lang="ar-IQ" b="1" dirty="0" smtClean="0"/>
              <a:t>الأراضي المناسبة لزراعة الفستق ما تكون </a:t>
            </a:r>
            <a:r>
              <a:rPr lang="ar-IQ" b="1" dirty="0" err="1" smtClean="0"/>
              <a:t>أراضى</a:t>
            </a:r>
            <a:r>
              <a:rPr lang="ar-IQ" b="1" dirty="0" smtClean="0"/>
              <a:t> رملية أو صفراء خفيفة حيث يناسبه هذا النوع من الأراضي</a:t>
            </a:r>
          </a:p>
          <a:p>
            <a:r>
              <a:rPr lang="ar-IQ" b="1" dirty="0" smtClean="0"/>
              <a:t>يعتبر الفول السوداني من المحاصيل ذات العائد النقدي العالي، ويزرع منه في الولايات المتحدة الأمريكية وحدها سنويا حوالي 700ألف هكتار .</a:t>
            </a:r>
          </a:p>
          <a:p>
            <a:r>
              <a:rPr lang="ar-IQ" b="1" dirty="0" smtClean="0"/>
              <a:t>يحتوي الفول السوداني على 26% من وزنه بروتين، و50% مواد دهنية، ودهنه رقيق غير ضار. اما القشرة الحمراء التي تغلف الثمرة الداخلية فهي غنية بفيتامين(ب)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02728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الوصف النباتي </a:t>
            </a:r>
          </a:p>
          <a:p>
            <a:r>
              <a:rPr lang="ar-IQ" b="1" dirty="0" smtClean="0"/>
              <a:t>نبات حولي يتبع العائلة البقولية </a:t>
            </a:r>
          </a:p>
          <a:p>
            <a:r>
              <a:rPr lang="ar-IQ" b="1" dirty="0" smtClean="0"/>
              <a:t>الجذر : وتدي متفرع الى فروع جانبية غير ليفية  تتولد عليها العقد البكتيرية </a:t>
            </a:r>
          </a:p>
          <a:p>
            <a:r>
              <a:rPr lang="ar-IQ" b="1" dirty="0" smtClean="0"/>
              <a:t>الساق : مركزي غير مثمر يصل ارتفاعه ( 30 – 35 ) سم تخرج منع فروع جانبية من داخل الارض وهي التي تحمل الثمار ( ان الثمار تكون اسفل سطح التربة ) </a:t>
            </a:r>
          </a:p>
          <a:p>
            <a:r>
              <a:rPr lang="ar-IQ" b="1" dirty="0" smtClean="0"/>
              <a:t>اما الاصناف القائمة فتحمل الثمار على قواعد السيقان والفروع وتكون مغطاة بزغب خفيف او كثيف  حسب الصنف المزروع .  </a:t>
            </a:r>
          </a:p>
          <a:p>
            <a:r>
              <a:rPr lang="ar-IQ" b="1" dirty="0" smtClean="0"/>
              <a:t>الاوراق : مركبة ريشية الشكل ذات اربع وريقات </a:t>
            </a:r>
            <a:r>
              <a:rPr lang="ar-IQ" b="1" dirty="0" err="1" smtClean="0"/>
              <a:t>واذينات</a:t>
            </a:r>
            <a:r>
              <a:rPr lang="ar-IQ" b="1" dirty="0" smtClean="0"/>
              <a:t> طويلة </a:t>
            </a:r>
          </a:p>
          <a:p>
            <a:r>
              <a:rPr lang="ar-IQ" b="1" dirty="0" smtClean="0"/>
              <a:t>الازهار : </a:t>
            </a:r>
            <a:r>
              <a:rPr lang="ar-IQ" b="1" dirty="0" err="1" smtClean="0"/>
              <a:t>ابطية</a:t>
            </a:r>
            <a:r>
              <a:rPr lang="ar-IQ" b="1" dirty="0" smtClean="0"/>
              <a:t> جالسة صفراء اللون وهي ازهار كاملة , التلقيح في النبات ذاتي مع وجود نسبة من التلقيح الخلطي لا تتجاوز 1%  . تنشا الازهار فوق سطح التربة وتكون الازهار العلوية ظاهرة ومعظمها عقيم وتذبل وتسقط بسرعة  بعد التلقيح اما السفلية فتكون خصبة ومحمولة على حامل قصير يسمى المهماز </a:t>
            </a:r>
            <a:r>
              <a:rPr lang="en-US" b="1" dirty="0" smtClean="0"/>
              <a:t>Peg  </a:t>
            </a:r>
            <a:r>
              <a:rPr lang="ar-IQ" b="1" dirty="0" smtClean="0"/>
              <a:t>يستطيل بعد الاخصاب ويتدلى </a:t>
            </a:r>
            <a:r>
              <a:rPr lang="ar-IQ" b="1" dirty="0" err="1" smtClean="0"/>
              <a:t>للارض</a:t>
            </a:r>
            <a:r>
              <a:rPr lang="ar-IQ" b="1" dirty="0" smtClean="0"/>
              <a:t> حيث يدفن الثمرة الى عمق 5 سم تقريبا تحت سطح التربة . </a:t>
            </a:r>
          </a:p>
          <a:p>
            <a:r>
              <a:rPr lang="ar-IQ" b="1" dirty="0" smtClean="0"/>
              <a:t>الثمرة : قرنة </a:t>
            </a:r>
            <a:r>
              <a:rPr lang="ar-IQ" b="1" dirty="0" err="1" smtClean="0"/>
              <a:t>محزوزة</a:t>
            </a:r>
            <a:r>
              <a:rPr lang="ar-IQ" b="1" dirty="0" smtClean="0"/>
              <a:t> مستطيلة او اسطوانية طولها 2 – 3 سم لها قشور سميكة تتكسر بسهولة لونها ابيض او رمادي تحتوي البذرة  بداخلها  عدد البذور واحد او ثلاث بذرات حسب الصنف المزروع . والبذرة من ذوات الفلقتين وتحتوي بداخلها على المواد الغذائية واهمها البروتين و الزيت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0488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197346"/>
            <a:ext cx="68407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الحشرات</a:t>
            </a:r>
          </a:p>
          <a:p>
            <a:r>
              <a:rPr lang="ar-IQ" b="1" dirty="0" smtClean="0"/>
              <a:t>1- الدودة الخضراء : تقرض البراعم الغضة من النباتات، وتكافح بمادة </a:t>
            </a:r>
            <a:r>
              <a:rPr lang="ar-IQ" b="1" dirty="0" err="1" smtClean="0"/>
              <a:t>الكوتن</a:t>
            </a:r>
            <a:r>
              <a:rPr lang="ar-IQ" b="1" dirty="0" smtClean="0"/>
              <a:t> داست بمعدل 20-30 كغ/هـ أو مادة السفين أو إحدى المركبات الفوسفورية.</a:t>
            </a:r>
          </a:p>
          <a:p>
            <a:endParaRPr lang="ar-IQ" b="1" dirty="0" smtClean="0"/>
          </a:p>
          <a:p>
            <a:r>
              <a:rPr lang="ar-IQ" b="1" dirty="0" smtClean="0"/>
              <a:t>2- الذبابة البيضاء : تؤدي إلى اصفرار النباتات وضعف نموها وقد تموت عندما تشتد الإصابة، تكافح برش المحصول بمركب فوسفوري </a:t>
            </a:r>
            <a:r>
              <a:rPr lang="ar-IQ" b="1" dirty="0" err="1" smtClean="0"/>
              <a:t>كالباراثيون</a:t>
            </a:r>
            <a:r>
              <a:rPr lang="ar-IQ" b="1" dirty="0" smtClean="0"/>
              <a:t> بمعدل 25-30 غ/صفيحة ماء.</a:t>
            </a:r>
          </a:p>
          <a:p>
            <a:r>
              <a:rPr lang="ar-IQ" b="1" dirty="0" smtClean="0"/>
              <a:t>للوقاية من الذبابة البيضاء يتبع </a:t>
            </a:r>
            <a:r>
              <a:rPr lang="ar-IQ" b="1" dirty="0" err="1" smtClean="0"/>
              <a:t>مايلي</a:t>
            </a:r>
            <a:r>
              <a:rPr lang="ar-IQ" b="1" dirty="0" smtClean="0"/>
              <a:t>:</a:t>
            </a:r>
          </a:p>
          <a:p>
            <a:r>
              <a:rPr lang="ar-IQ" b="1" dirty="0" smtClean="0"/>
              <a:t>استخدام بذور غير مصابة للزراعة</a:t>
            </a:r>
          </a:p>
          <a:p>
            <a:r>
              <a:rPr lang="ar-IQ" b="1" dirty="0" smtClean="0"/>
              <a:t>جعل الري منتظماً حتى </a:t>
            </a:r>
            <a:r>
              <a:rPr lang="ar-IQ" b="1" dirty="0" err="1" smtClean="0"/>
              <a:t>لاتجف</a:t>
            </a:r>
            <a:r>
              <a:rPr lang="ar-IQ" b="1" dirty="0" smtClean="0"/>
              <a:t> التربة فتسهل مهاجمة الفطر والحشرات للقرون</a:t>
            </a:r>
          </a:p>
          <a:p>
            <a:r>
              <a:rPr lang="ar-IQ" b="1" dirty="0" smtClean="0"/>
              <a:t>اجعل بين كل ريتين 20-30 يوم</a:t>
            </a:r>
          </a:p>
          <a:p>
            <a:r>
              <a:rPr lang="ar-IQ" b="1" dirty="0" smtClean="0"/>
              <a:t>عدم تعريض المحصول للجفاف قبل 30 يوم من الجني</a:t>
            </a:r>
          </a:p>
          <a:p>
            <a:r>
              <a:rPr lang="ar-IQ" b="1" dirty="0" smtClean="0"/>
              <a:t>زراعة البذور بمسافات محدودة محدود وصحيحة حتى </a:t>
            </a:r>
            <a:r>
              <a:rPr lang="ar-IQ" b="1" dirty="0" err="1" smtClean="0"/>
              <a:t>لاتسبب</a:t>
            </a:r>
            <a:r>
              <a:rPr lang="ar-IQ" b="1" dirty="0" smtClean="0"/>
              <a:t> كثافة في الحقل </a:t>
            </a:r>
          </a:p>
          <a:p>
            <a:r>
              <a:rPr lang="ar-IQ" b="1" dirty="0" smtClean="0"/>
              <a:t>بجني المحصول فور نضجه</a:t>
            </a:r>
          </a:p>
          <a:p>
            <a:r>
              <a:rPr lang="ar-IQ" b="1" dirty="0" smtClean="0"/>
              <a:t>الانتباه  للقرون أثناء الجني من التلف أو الخدوش</a:t>
            </a:r>
          </a:p>
          <a:p>
            <a:r>
              <a:rPr lang="ar-IQ" b="1" dirty="0" smtClean="0"/>
              <a:t>تجفيف المحصول جيداً على مرحلتين:</a:t>
            </a:r>
          </a:p>
          <a:p>
            <a:r>
              <a:rPr lang="ar-IQ" b="1" dirty="0" smtClean="0"/>
              <a:t>- قلع النبات وهزه لإزالة الأتربة وتركه بالحقل مدة 2-3 أيام</a:t>
            </a:r>
          </a:p>
          <a:p>
            <a:r>
              <a:rPr lang="ar-IQ" b="1" dirty="0" smtClean="0"/>
              <a:t>- قطاف القرون وفرشها بشكل طبقة رقيقة تحت الشمس مع تحريكها وتغطيتها ليلاً.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5672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8637" y="18864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b="1" dirty="0" smtClean="0"/>
          </a:p>
          <a:p>
            <a:r>
              <a:rPr lang="ar-IQ" b="1" dirty="0" smtClean="0"/>
              <a:t>3- الدودة القارضة: بالأراضي الخصبة يمكن أن تظهر نباتات مقروضة، وتكافح بنثر الطعوم السامة المركبة من سيفين بمعدل 5% والنخالة من 95%، أو تستعمل مبيدات </a:t>
            </a:r>
            <a:r>
              <a:rPr lang="ar-IQ" b="1" dirty="0" err="1" smtClean="0"/>
              <a:t>الديمثوات</a:t>
            </a:r>
            <a:r>
              <a:rPr lang="ar-IQ" b="1" dirty="0" smtClean="0"/>
              <a:t> </a:t>
            </a:r>
            <a:r>
              <a:rPr lang="ar-IQ" b="1" dirty="0" err="1" smtClean="0"/>
              <a:t>الروكسيون</a:t>
            </a:r>
            <a:r>
              <a:rPr lang="ar-IQ" b="1" dirty="0" smtClean="0"/>
              <a:t>.</a:t>
            </a:r>
          </a:p>
          <a:p>
            <a:endParaRPr lang="ar-IQ" b="1" dirty="0" smtClean="0"/>
          </a:p>
          <a:p>
            <a:r>
              <a:rPr lang="ar-IQ" b="1" dirty="0" smtClean="0"/>
              <a:t>4- </a:t>
            </a:r>
            <a:r>
              <a:rPr lang="ar-IQ" b="1" dirty="0" err="1" smtClean="0"/>
              <a:t>الحالوش</a:t>
            </a:r>
            <a:r>
              <a:rPr lang="ar-IQ" b="1" dirty="0" smtClean="0"/>
              <a:t>: تآكل الجذور وتؤيد إلى اصفرار النبات وإذا كان سطح التربة رطب فتشاهد دروب متعرجة نتيجة مشي </a:t>
            </a:r>
            <a:r>
              <a:rPr lang="ar-IQ" b="1" dirty="0" err="1" smtClean="0"/>
              <a:t>الحالوش</a:t>
            </a:r>
            <a:r>
              <a:rPr lang="ar-IQ" b="1" dirty="0" smtClean="0"/>
              <a:t> تحت الأرض، ومكافحته أيضاً يتم بنثر الطعوم قبل الزراعة بين النباتات وهي مركبة من </a:t>
            </a:r>
            <a:r>
              <a:rPr lang="ar-IQ" b="1" dirty="0" err="1" smtClean="0"/>
              <a:t>فوسفيد</a:t>
            </a:r>
            <a:r>
              <a:rPr lang="ar-IQ" b="1" dirty="0" smtClean="0"/>
              <a:t> الزنك والنخالة بنسبة 1/99 أو </a:t>
            </a:r>
            <a:r>
              <a:rPr lang="ar-IQ" b="1" dirty="0" err="1" smtClean="0"/>
              <a:t>الأكروسيد</a:t>
            </a:r>
            <a:r>
              <a:rPr lang="ar-IQ" b="1" dirty="0" smtClean="0"/>
              <a:t> والنخالة بنسبة 10/90.</a:t>
            </a:r>
          </a:p>
          <a:p>
            <a:r>
              <a:rPr lang="ar-IQ" b="1" dirty="0" smtClean="0"/>
              <a:t>للوقاية من الأمراض والحشرات : يجب العناية بالمحصول بتقديم الخدمة اللازمة له وإجراء </a:t>
            </a:r>
            <a:r>
              <a:rPr lang="ar-IQ" b="1" dirty="0" err="1" smtClean="0"/>
              <a:t>مايلي</a:t>
            </a:r>
            <a:r>
              <a:rPr lang="ar-IQ" b="1" dirty="0" smtClean="0"/>
              <a:t>:</a:t>
            </a:r>
          </a:p>
          <a:p>
            <a:r>
              <a:rPr lang="ar-IQ" b="1" dirty="0" smtClean="0"/>
              <a:t>بذر البذور بوقت مناسب حتى تقوى النباتات عندما يهاجمها المرض</a:t>
            </a:r>
          </a:p>
          <a:p>
            <a:r>
              <a:rPr lang="ar-IQ" b="1" dirty="0" smtClean="0"/>
              <a:t>العزق عدة مرات لكي تسمح بتخلخل التربة ويسمح للهواء بالدخول وإزالة الحشائش الضارة.</a:t>
            </a:r>
          </a:p>
          <a:p>
            <a:r>
              <a:rPr lang="ar-IQ" b="1" dirty="0" smtClean="0"/>
              <a:t>استخدام الأسمدة لتقوية النبات</a:t>
            </a:r>
          </a:p>
          <a:p>
            <a:r>
              <a:rPr lang="ar-IQ" b="1" dirty="0" smtClean="0"/>
              <a:t>عدم زراعة الفول السوداني سنتين متتاليتين في نفس الحقل واتباع دورة زراعية دائماً.</a:t>
            </a:r>
          </a:p>
          <a:p>
            <a:endParaRPr lang="ar-IQ" b="1" dirty="0"/>
          </a:p>
          <a:p>
            <a:r>
              <a:rPr lang="ar-IQ" b="1" dirty="0" smtClean="0"/>
              <a:t>الآفات الحيوانية : إذا لم تكافح الآفات الحيوانية تقضي على المحصول بكامله وأهم الآفات الحيوانية هي:</a:t>
            </a:r>
          </a:p>
          <a:p>
            <a:r>
              <a:rPr lang="ar-IQ" b="1" dirty="0" smtClean="0"/>
              <a:t>1-العنكبوت الأحمر: بقع صفراء تبدأ من أطراف الحقل وتتوسع حتى تأتي على كل المحصول.</a:t>
            </a:r>
          </a:p>
          <a:p>
            <a:endParaRPr lang="ar-IQ" b="1" dirty="0" smtClean="0"/>
          </a:p>
          <a:p>
            <a:r>
              <a:rPr lang="ar-IQ" b="1" dirty="0" smtClean="0"/>
              <a:t>المكافحة : رش الحقل عند الإصابة بإحدى المحاليل </a:t>
            </a:r>
            <a:r>
              <a:rPr lang="ar-IQ" b="1" dirty="0" err="1" smtClean="0"/>
              <a:t>الكمياوية</a:t>
            </a:r>
            <a:r>
              <a:rPr lang="ar-IQ" b="1" dirty="0" smtClean="0"/>
              <a:t> مثل : </a:t>
            </a:r>
            <a:r>
              <a:rPr lang="ar-IQ" b="1" dirty="0" err="1" smtClean="0"/>
              <a:t>الأكريسدول</a:t>
            </a:r>
            <a:r>
              <a:rPr lang="ar-IQ" b="1" dirty="0" smtClean="0"/>
              <a:t> 40-50 غ/صفيحة ماء، 15-20غ/صفيحة ماء، مرتين والفترة بينهما 15-16 يوم. </a:t>
            </a:r>
            <a:r>
              <a:rPr lang="ar-IQ" b="1" dirty="0" err="1" smtClean="0"/>
              <a:t>لاتبدأ</a:t>
            </a:r>
            <a:r>
              <a:rPr lang="ar-IQ" b="1" dirty="0" smtClean="0"/>
              <a:t> بالرش إلا إذا لاحظت أعراض الإصابة.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18327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653</Words>
  <Application>Microsoft Office PowerPoint</Application>
  <PresentationFormat>عرض على الشاشة (3:4)‏</PresentationFormat>
  <Paragraphs>44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حضري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3</cp:revision>
  <dcterms:created xsi:type="dcterms:W3CDTF">2020-05-05T23:28:31Z</dcterms:created>
  <dcterms:modified xsi:type="dcterms:W3CDTF">2020-05-06T21:11:11Z</dcterms:modified>
</cp:coreProperties>
</file>